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sldIdLst>
    <p:sldId id="256" r:id="rId5"/>
    <p:sldId id="261" r:id="rId6"/>
    <p:sldId id="278" r:id="rId7"/>
    <p:sldId id="275" r:id="rId8"/>
    <p:sldId id="276" r:id="rId9"/>
    <p:sldId id="277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1579"/>
    <a:srgbClr val="C9A6E4"/>
    <a:srgbClr val="E4D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ACACA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88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t="507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1524000" y="2001836"/>
            <a:ext cx="9144000" cy="1508126"/>
          </a:xfrm>
          <a:prstGeom prst="rect">
            <a:avLst/>
          </a:prstGeom>
        </p:spPr>
        <p:txBody>
          <a:bodyPr anchor="b"/>
          <a:lstStyle>
            <a:lvl1pPr algn="ctr">
              <a:defRPr sz="5400"/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600"/>
            </a:lvl1pPr>
            <a:lvl2pPr marL="0" indent="457200" algn="ctr">
              <a:buSzTx/>
              <a:buFontTx/>
              <a:buNone/>
              <a:defRPr sz="3600"/>
            </a:lvl2pPr>
            <a:lvl3pPr marL="0" indent="914400" algn="ctr">
              <a:buSzTx/>
              <a:buFontTx/>
              <a:buNone/>
              <a:defRPr sz="3600"/>
            </a:lvl3pPr>
            <a:lvl4pPr marL="0" indent="1371600" algn="ctr">
              <a:buSzTx/>
              <a:buFontTx/>
              <a:buNone/>
              <a:defRPr sz="3600"/>
            </a:lvl4pPr>
            <a:lvl5pPr marL="0" indent="1828800" algn="ctr">
              <a:buSzTx/>
              <a:buFont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b="77215"/>
          <a:stretch>
            <a:fillRect/>
          </a:stretch>
        </p:blipFill>
        <p:spPr>
          <a:xfrm>
            <a:off x="0" y="-1"/>
            <a:ext cx="12192000" cy="1646240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xfrm>
            <a:off x="1524000" y="2332652"/>
            <a:ext cx="9144000" cy="1177311"/>
          </a:xfrm>
          <a:prstGeom prst="rect">
            <a:avLst/>
          </a:prstGeom>
        </p:spPr>
        <p:txBody>
          <a:bodyPr anchor="b"/>
          <a:lstStyle>
            <a:lvl1pPr algn="ctr">
              <a:defRPr sz="5400">
                <a:solidFill>
                  <a:srgbClr val="40404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404040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404040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404040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404040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40404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0" name="Picture 11" descr="Picture 11"/>
          <p:cNvPicPr>
            <a:picLocks noChangeAspect="1"/>
          </p:cNvPicPr>
          <p:nvPr/>
        </p:nvPicPr>
        <p:blipFill>
          <a:blip r:embed="rId4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b="77215"/>
          <a:stretch>
            <a:fillRect/>
          </a:stretch>
        </p:blipFill>
        <p:spPr>
          <a:xfrm>
            <a:off x="0" y="-1"/>
            <a:ext cx="12192000" cy="164624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647921" cy="128111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2146040"/>
            <a:ext cx="5181600" cy="40309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b="77215"/>
          <a:stretch>
            <a:fillRect/>
          </a:stretch>
        </p:blipFill>
        <p:spPr>
          <a:xfrm>
            <a:off x="0" y="-1"/>
            <a:ext cx="12192000" cy="164624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8646334" cy="128111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438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>
                <a:solidFill>
                  <a:srgbClr val="404040"/>
                </a:solidFill>
              </a:defRPr>
            </a:lvl1pPr>
            <a:lvl2pPr marL="0" indent="457200">
              <a:buSzTx/>
              <a:buFontTx/>
              <a:buNone/>
              <a:defRPr sz="2400" b="1">
                <a:solidFill>
                  <a:srgbClr val="404040"/>
                </a:solidFill>
              </a:defRPr>
            </a:lvl2pPr>
            <a:lvl3pPr marL="0" indent="914400">
              <a:buSzTx/>
              <a:buFontTx/>
              <a:buNone/>
              <a:defRPr sz="2400" b="1">
                <a:solidFill>
                  <a:srgbClr val="404040"/>
                </a:solidFill>
              </a:defRPr>
            </a:lvl3pPr>
            <a:lvl4pPr marL="0" indent="1371600">
              <a:buSzTx/>
              <a:buFontTx/>
              <a:buNone/>
              <a:defRPr sz="2400" b="1">
                <a:solidFill>
                  <a:srgbClr val="404040"/>
                </a:solidFill>
              </a:defRPr>
            </a:lvl4pPr>
            <a:lvl5pPr marL="0" indent="1828800">
              <a:buSzTx/>
              <a:buFontTx/>
              <a:buNone/>
              <a:defRPr sz="2400" b="1">
                <a:solidFill>
                  <a:srgbClr val="40404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2054385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>
                <a:solidFill>
                  <a:srgbClr val="404040"/>
                </a:solidFill>
              </a:defRPr>
            </a:pPr>
            <a:endParaRPr/>
          </a:p>
        </p:txBody>
      </p:sp>
      <p:pic>
        <p:nvPicPr>
          <p:cNvPr id="75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b="77215"/>
          <a:stretch>
            <a:fillRect/>
          </a:stretch>
        </p:blipFill>
        <p:spPr>
          <a:xfrm>
            <a:off x="0" y="-1"/>
            <a:ext cx="12192000" cy="164624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647921" cy="128111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2093312"/>
            <a:ext cx="10515600" cy="40836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8">
            <a:extLst/>
          </a:blip>
          <a:srcRect l="19199" t="17320" r="19199" b="19281"/>
          <a:stretch>
            <a:fillRect/>
          </a:stretch>
        </p:blipFill>
        <p:spPr>
          <a:xfrm>
            <a:off x="9523441" y="-77473"/>
            <a:ext cx="2705880" cy="1810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" descr="Image"/>
          <p:cNvPicPr>
            <a:picLocks noChangeAspect="1"/>
          </p:cNvPicPr>
          <p:nvPr/>
        </p:nvPicPr>
        <p:blipFill>
          <a:blip r:embed="rId9">
            <a:extLst/>
          </a:blip>
          <a:srcRect t="507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647921" cy="1221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951328"/>
            <a:ext cx="10515600" cy="422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" name="Picture 7" descr="Picture 7"/>
          <p:cNvPicPr>
            <a:picLocks noChangeAspect="1"/>
          </p:cNvPicPr>
          <p:nvPr/>
        </p:nvPicPr>
        <p:blipFill>
          <a:blip r:embed="rId10">
            <a:extLst/>
          </a:blip>
          <a:srcRect l="18371" t="17320" r="20026" b="19281"/>
          <a:stretch>
            <a:fillRect/>
          </a:stretch>
        </p:blipFill>
        <p:spPr>
          <a:xfrm>
            <a:off x="9486121" y="-81952"/>
            <a:ext cx="2705880" cy="181014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forms.office.com/pages/responsepage.aspx?id=V2N9w4vIa0K2gN-BZqhu1_UDYtIxt_9Cmz4zH2xrAR5UMzFaM1FaRjZQMEVXQzU5R1hZVk0xNFJJMS4u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1"/>
          <p:cNvSpPr txBox="1">
            <a:spLocks noGrp="1"/>
          </p:cNvSpPr>
          <p:nvPr>
            <p:ph type="ctrTitle"/>
          </p:nvPr>
        </p:nvSpPr>
        <p:spPr>
          <a:xfrm>
            <a:off x="1413164" y="3521074"/>
            <a:ext cx="9144000" cy="102584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dirty="0" smtClean="0"/>
              <a:t>Hep C U Later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Eliminating Hepatitis C in England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765" y="223333"/>
            <a:ext cx="8647921" cy="1281113"/>
          </a:xfrm>
        </p:spPr>
        <p:txBody>
          <a:bodyPr>
            <a:normAutofit/>
          </a:bodyPr>
          <a:lstStyle/>
          <a:p>
            <a:r>
              <a:rPr lang="en-GB" sz="4800" dirty="0"/>
              <a:t>H</a:t>
            </a:r>
            <a:r>
              <a:rPr lang="en-GB" sz="4800" dirty="0" smtClean="0"/>
              <a:t>epatitis C 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56" y="1745674"/>
            <a:ext cx="11894126" cy="511232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3400" b="1" dirty="0" smtClean="0">
                <a:solidFill>
                  <a:srgbClr val="7030A0"/>
                </a:solidFill>
              </a:rPr>
              <a:t>What is Hepatitis C?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</a:rPr>
              <a:t>Hepatitis </a:t>
            </a:r>
            <a:r>
              <a:rPr lang="en-GB" sz="3400" dirty="0">
                <a:solidFill>
                  <a:srgbClr val="7030A0"/>
                </a:solidFill>
              </a:rPr>
              <a:t>C is a blood borne virus which affects the liver, causing liver disease, cancer and </a:t>
            </a:r>
            <a:r>
              <a:rPr lang="en-GB" sz="3400" dirty="0" smtClean="0">
                <a:solidFill>
                  <a:srgbClr val="7030A0"/>
                </a:solidFill>
              </a:rPr>
              <a:t>death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</a:rPr>
              <a:t>In </a:t>
            </a:r>
            <a:r>
              <a:rPr lang="en-GB" sz="3400" dirty="0">
                <a:solidFill>
                  <a:srgbClr val="7030A0"/>
                </a:solidFill>
              </a:rPr>
              <a:t>the UK, it mostly affects people who </a:t>
            </a:r>
            <a:r>
              <a:rPr lang="en-GB" sz="3400" dirty="0" smtClean="0">
                <a:solidFill>
                  <a:srgbClr val="7030A0"/>
                </a:solidFill>
              </a:rPr>
              <a:t>have shared </a:t>
            </a:r>
            <a:r>
              <a:rPr lang="en-GB" sz="3400" dirty="0">
                <a:solidFill>
                  <a:srgbClr val="7030A0"/>
                </a:solidFill>
              </a:rPr>
              <a:t>drug injecting </a:t>
            </a:r>
            <a:r>
              <a:rPr lang="en-GB" sz="3400" dirty="0" smtClean="0">
                <a:solidFill>
                  <a:srgbClr val="7030A0"/>
                </a:solidFill>
              </a:rPr>
              <a:t>equipment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</a:rPr>
              <a:t>Many populations affected by hepatitis C can experience barriers to accessing healthcare and stigma from lac of understanding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>
                <a:solidFill>
                  <a:srgbClr val="7030A0"/>
                </a:solidFill>
                <a:cs typeface="Arial" panose="020B0604020202020204" pitchFamily="34" charset="0"/>
              </a:rPr>
              <a:t>Around 60,000 people are estimated </a:t>
            </a: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to </a:t>
            </a:r>
            <a:r>
              <a:rPr lang="en-GB" sz="3400" dirty="0">
                <a:solidFill>
                  <a:srgbClr val="7030A0"/>
                </a:solidFill>
                <a:cs typeface="Arial" panose="020B0604020202020204" pitchFamily="34" charset="0"/>
              </a:rPr>
              <a:t>be living with chronic HCV infection </a:t>
            </a: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but are </a:t>
            </a:r>
            <a:r>
              <a:rPr lang="en-GB" sz="3400" dirty="0">
                <a:solidFill>
                  <a:srgbClr val="7030A0"/>
                </a:solidFill>
                <a:cs typeface="Arial" panose="020B0604020202020204" pitchFamily="34" charset="0"/>
              </a:rPr>
              <a:t>unaware </a:t>
            </a: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(England 2023)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People affected by hepatitis C are often affected by stigma, including from healthcare </a:t>
            </a: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staff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  <a:cs typeface="Arial" panose="020B0604020202020204" pitchFamily="34" charset="0"/>
              </a:rPr>
              <a:t>The World Health Organisation aims to eliminate viral hepatitis by 2030, NHS England want to achieve this ahead of the 2030 target </a:t>
            </a:r>
            <a:endParaRPr lang="en-GB" sz="3400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endParaRPr lang="en-GB" sz="3400" b="1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3400" b="1" dirty="0" smtClean="0">
                <a:solidFill>
                  <a:srgbClr val="7030A0"/>
                </a:solidFill>
              </a:rPr>
              <a:t>Testing and Treatment:</a:t>
            </a:r>
            <a:endParaRPr lang="en-GB" sz="3400" b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>
                <a:solidFill>
                  <a:srgbClr val="7030A0"/>
                </a:solidFill>
              </a:rPr>
              <a:t>Testing is </a:t>
            </a:r>
            <a:r>
              <a:rPr lang="en-GB" sz="3400" dirty="0" smtClean="0">
                <a:solidFill>
                  <a:srgbClr val="7030A0"/>
                </a:solidFill>
              </a:rPr>
              <a:t>simple</a:t>
            </a:r>
            <a:endParaRPr lang="en-GB" sz="34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 smtClean="0">
                <a:solidFill>
                  <a:srgbClr val="7030A0"/>
                </a:solidFill>
              </a:rPr>
              <a:t>Hepatitis C </a:t>
            </a:r>
            <a:r>
              <a:rPr lang="en-GB" sz="3400" dirty="0">
                <a:solidFill>
                  <a:srgbClr val="7030A0"/>
                </a:solidFill>
              </a:rPr>
              <a:t>can be cured in 97% of </a:t>
            </a:r>
            <a:r>
              <a:rPr lang="en-GB" sz="3400" dirty="0" smtClean="0">
                <a:solidFill>
                  <a:srgbClr val="7030A0"/>
                </a:solidFill>
              </a:rPr>
              <a:t>cases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sz="3400" dirty="0">
                <a:solidFill>
                  <a:srgbClr val="7030A0"/>
                </a:solidFill>
              </a:rPr>
              <a:t>T</a:t>
            </a:r>
            <a:r>
              <a:rPr lang="en-GB" sz="3400" dirty="0" smtClean="0">
                <a:solidFill>
                  <a:srgbClr val="7030A0"/>
                </a:solidFill>
              </a:rPr>
              <a:t>reatment </a:t>
            </a:r>
            <a:r>
              <a:rPr lang="en-GB" sz="3400" dirty="0">
                <a:solidFill>
                  <a:srgbClr val="7030A0"/>
                </a:solidFill>
              </a:rPr>
              <a:t>is </a:t>
            </a:r>
            <a:r>
              <a:rPr lang="en-GB" sz="3400" dirty="0" smtClean="0">
                <a:solidFill>
                  <a:srgbClr val="7030A0"/>
                </a:solidFill>
              </a:rPr>
              <a:t>easy – tablets for 8-12 weeks</a:t>
            </a:r>
            <a:endParaRPr lang="en-GB" sz="3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sz="3400" b="1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sz="3400" b="1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sz="3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035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4800" dirty="0" smtClean="0">
                <a:cs typeface="Arial" panose="020B0604020202020204" pitchFamily="34" charset="0"/>
              </a:rPr>
              <a:t>Risk Factors for Hepatitis C</a:t>
            </a:r>
            <a:r>
              <a:rPr sz="4800" dirty="0" smtClean="0"/>
              <a:t> </a:t>
            </a:r>
            <a:endParaRPr sz="4800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982403" y="1773382"/>
            <a:ext cx="10960215" cy="49045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b="1" dirty="0" smtClean="0">
                <a:solidFill>
                  <a:srgbClr val="7030A0"/>
                </a:solidFill>
              </a:rPr>
              <a:t>There </a:t>
            </a:r>
            <a:r>
              <a:rPr lang="en-GB" sz="2100" b="1" dirty="0">
                <a:solidFill>
                  <a:srgbClr val="7030A0"/>
                </a:solidFill>
              </a:rPr>
              <a:t>are a number of risk factors for hepatitis C… </a:t>
            </a:r>
            <a:endParaRPr lang="en-GB" sz="21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Sharing drug injecting equipment or other drug using equipment (including syringes, needles, spoons, water or filters for drawing up, crack pipes, or snorting straws/notes).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Blood transfusion before 1996.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Dental or medical treatment abroad in unsterile conditions.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Piercing, tattoo, electrolysis, semi-permanent make up or acupuncture using equipment which may have not been sterilised.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Vertical transmission (from mother to baby during childbirth).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Unprotected sex with someone who may have had hepatitis C (especially if there were opportunities for blood to blood contact during sex). </a:t>
            </a:r>
            <a:endParaRPr lang="en-GB" sz="21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r>
              <a:rPr lang="en-GB" sz="2100" dirty="0" smtClean="0">
                <a:solidFill>
                  <a:srgbClr val="7030A0"/>
                </a:solidFill>
              </a:rPr>
              <a:t>• </a:t>
            </a:r>
            <a:r>
              <a:rPr lang="en-GB" sz="2100" dirty="0">
                <a:solidFill>
                  <a:srgbClr val="7030A0"/>
                </a:solidFill>
              </a:rPr>
              <a:t>Needle stick </a:t>
            </a:r>
            <a:r>
              <a:rPr lang="en-GB" sz="2100" dirty="0" smtClean="0">
                <a:solidFill>
                  <a:srgbClr val="7030A0"/>
                </a:solidFill>
              </a:rPr>
              <a:t>injury.</a:t>
            </a:r>
            <a:endParaRPr lang="en-GB" sz="2100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539999" indent="-539999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999" indent="-539999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999" indent="-539999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999" indent="-539999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84" y="5976578"/>
            <a:ext cx="601883" cy="6018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2683" y="2927058"/>
            <a:ext cx="503499" cy="5034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50" y="5297239"/>
            <a:ext cx="591757" cy="5917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3" y="3430557"/>
            <a:ext cx="763929" cy="7639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8" y="2146361"/>
            <a:ext cx="747532" cy="7475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35" y="4112080"/>
            <a:ext cx="549797" cy="54979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84" y="4731150"/>
            <a:ext cx="555523" cy="55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5813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687396"/>
            <a:ext cx="8647921" cy="1221079"/>
          </a:xfrm>
        </p:spPr>
        <p:txBody>
          <a:bodyPr>
            <a:noAutofit/>
          </a:bodyPr>
          <a:lstStyle/>
          <a:p>
            <a:r>
              <a:rPr lang="en-GB" sz="4800" dirty="0" smtClean="0"/>
              <a:t>Did you know anyone in England can get a free at home </a:t>
            </a:r>
            <a:r>
              <a:rPr lang="en-GB" sz="4800" dirty="0"/>
              <a:t>hepatitis C </a:t>
            </a:r>
            <a:r>
              <a:rPr lang="en-GB" sz="4800" dirty="0" smtClean="0"/>
              <a:t>testing kit?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938" y="2010321"/>
            <a:ext cx="11887200" cy="42256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600" b="1" dirty="0"/>
          </a:p>
          <a:p>
            <a:pPr marL="0" indent="0">
              <a:buNone/>
            </a:pPr>
            <a:r>
              <a:rPr lang="en-GB" sz="3600" dirty="0" smtClean="0">
                <a:solidFill>
                  <a:schemeClr val="bg1"/>
                </a:solidFill>
              </a:rPr>
              <a:t>Visit:  </a:t>
            </a:r>
            <a:r>
              <a:rPr lang="en-GB" sz="3600" b="1" dirty="0" smtClean="0">
                <a:solidFill>
                  <a:schemeClr val="bg1"/>
                </a:solidFill>
              </a:rPr>
              <a:t>https</a:t>
            </a:r>
            <a:r>
              <a:rPr lang="en-GB" sz="3600" b="1" dirty="0">
                <a:solidFill>
                  <a:schemeClr val="bg1"/>
                </a:solidFill>
              </a:rPr>
              <a:t>://</a:t>
            </a:r>
            <a:r>
              <a:rPr lang="en-GB" sz="3600" b="1" dirty="0" smtClean="0">
                <a:solidFill>
                  <a:schemeClr val="bg1"/>
                </a:solidFill>
              </a:rPr>
              <a:t>hepctest.nhs.uk/ref/cul 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bg1"/>
                </a:solidFill>
              </a:rPr>
              <a:t>or scan the QR code:</a:t>
            </a:r>
          </a:p>
          <a:p>
            <a:pPr marL="0" indent="0" algn="ctr">
              <a:buNone/>
            </a:pPr>
            <a:endParaRPr lang="en-GB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52" y="3271683"/>
            <a:ext cx="3066119" cy="306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472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Further Resources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782" y="1898074"/>
            <a:ext cx="11277600" cy="45027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7030A0"/>
                </a:solidFill>
              </a:rPr>
              <a:t>For more resources including case studies, guidance, leaflets and training materials visit HepCULater.com/resources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endParaRPr lang="en-GB" b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DE3077"/>
              </a:buClr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7030A0"/>
                </a:solidFill>
              </a:rPr>
              <a:t>To access free basic hepatitis C awareness CPD Accredited Online Training use the QR code below: 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577" y="4233788"/>
            <a:ext cx="2418847" cy="24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5263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393" y="359892"/>
            <a:ext cx="8647921" cy="1221079"/>
          </a:xfrm>
        </p:spPr>
        <p:txBody>
          <a:bodyPr lIns="45719" tIns="45720" rIns="45719" bIns="45720" anchor="ctr">
            <a:normAutofit/>
          </a:bodyPr>
          <a:lstStyle/>
          <a:p>
            <a:r>
              <a:rPr lang="en-GB" sz="4800" dirty="0"/>
              <a:t>Follow Us/Join Our Mailing List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812" y="2008780"/>
            <a:ext cx="2548059" cy="575782"/>
          </a:xfrm>
        </p:spPr>
        <p:txBody>
          <a:bodyPr lIns="45719" tIns="45720" rIns="45719" bIns="4572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  <a:latin typeface="Arial"/>
              </a:rPr>
              <a:t>Hep C U Later         </a:t>
            </a:r>
            <a:endParaRPr lang="en-GB" b="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F16F88D2-88F6-3679-ABF4-690D67F58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85" y="1839835"/>
            <a:ext cx="725609" cy="805220"/>
          </a:xfrm>
          <a:prstGeom prst="rect">
            <a:avLst/>
          </a:prstGeom>
        </p:spPr>
      </p:pic>
      <p:pic>
        <p:nvPicPr>
          <p:cNvPr id="8" name="Picture 7" descr="A black and white x&#10;&#10;Description automatically generated">
            <a:extLst>
              <a:ext uri="{FF2B5EF4-FFF2-40B4-BE49-F238E27FC236}">
                <a16:creationId xmlns:a16="http://schemas.microsoft.com/office/drawing/2014/main" id="{B4E79EDA-45DE-4362-68D4-B77D00307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93" y="3088941"/>
            <a:ext cx="650194" cy="589131"/>
          </a:xfrm>
          <a:prstGeom prst="rect">
            <a:avLst/>
          </a:prstGeom>
        </p:spPr>
      </p:pic>
      <p:pic>
        <p:nvPicPr>
          <p:cNvPr id="9" name="Picture 8" descr="A white letter f on a black background&#10;&#10;Description automatically generated">
            <a:extLst>
              <a:ext uri="{FF2B5EF4-FFF2-40B4-BE49-F238E27FC236}">
                <a16:creationId xmlns:a16="http://schemas.microsoft.com/office/drawing/2014/main" id="{E2BCC779-9C6C-649D-BA7F-CC04F134E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93" y="3998794"/>
            <a:ext cx="577758" cy="623249"/>
          </a:xfrm>
          <a:prstGeom prst="rect">
            <a:avLst/>
          </a:prstGeom>
        </p:spPr>
      </p:pic>
      <p:pic>
        <p:nvPicPr>
          <p:cNvPr id="11" name="Picture 10" descr="A white envelope in a black circle&#10;&#10;Description automatically generated">
            <a:extLst>
              <a:ext uri="{FF2B5EF4-FFF2-40B4-BE49-F238E27FC236}">
                <a16:creationId xmlns:a16="http://schemas.microsoft.com/office/drawing/2014/main" id="{FB9E23CC-9729-0627-DE31-ABAEFC70CC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033" y="4942765"/>
            <a:ext cx="907577" cy="953069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1679812" y="3102290"/>
            <a:ext cx="2548059" cy="575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20" rIns="45719" bIns="45720" anchor="t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hangingPunct="1">
              <a:buFont typeface="Arial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Arial"/>
              </a:rPr>
              <a:t>HepC_U</a:t>
            </a:r>
            <a:r>
              <a:rPr lang="en-GB" b="1" dirty="0" err="1">
                <a:solidFill>
                  <a:schemeClr val="bg1"/>
                </a:solidFill>
                <a:latin typeface="Arial"/>
              </a:rPr>
              <a:t>_</a:t>
            </a:r>
            <a:r>
              <a:rPr lang="en-GB" b="1" dirty="0" err="1" smtClean="0">
                <a:solidFill>
                  <a:schemeClr val="bg1"/>
                </a:solidFill>
                <a:latin typeface="Arial"/>
              </a:rPr>
              <a:t>Later</a:t>
            </a:r>
            <a:r>
              <a:rPr lang="en-GB" b="1" dirty="0" smtClean="0">
                <a:solidFill>
                  <a:schemeClr val="bg1"/>
                </a:solidFill>
                <a:latin typeface="Arial"/>
              </a:rPr>
              <a:t>         </a:t>
            </a:r>
            <a:endParaRPr lang="en-GB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1679812" y="4046261"/>
            <a:ext cx="2548059" cy="575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20" rIns="45719" bIns="45720" anchor="t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hangingPunct="1">
              <a:buFont typeface="Arial"/>
              <a:buNone/>
            </a:pPr>
            <a:r>
              <a:rPr lang="en-GB" b="1" dirty="0" smtClean="0">
                <a:solidFill>
                  <a:schemeClr val="bg1"/>
                </a:solidFill>
                <a:latin typeface="Arial"/>
              </a:rPr>
              <a:t>Hep C U Later         </a:t>
            </a:r>
            <a:endParaRPr lang="en-GB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1679812" y="5160904"/>
            <a:ext cx="5487904" cy="5757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20" rIns="45719" bIns="45720" anchor="t">
            <a:normAutofit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hangingPunct="1">
              <a:buFont typeface="Arial"/>
              <a:buNone/>
            </a:pPr>
            <a:r>
              <a:rPr lang="en-GB" b="1" dirty="0" smtClean="0">
                <a:solidFill>
                  <a:schemeClr val="bg1"/>
                </a:solidFill>
                <a:latin typeface="Arial"/>
                <a:hlinkClick r:id="rId6"/>
              </a:rPr>
              <a:t>Register</a:t>
            </a:r>
            <a:r>
              <a:rPr lang="en-GB" b="1" dirty="0" smtClean="0">
                <a:solidFill>
                  <a:schemeClr val="bg1"/>
                </a:solidFill>
                <a:latin typeface="Arial"/>
              </a:rPr>
              <a:t> for our newsletter</a:t>
            </a:r>
            <a:endParaRPr lang="en-GB" b="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324451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fec823-8b99-4943-9745-824209270f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1097F1E5C894EA4D05FA636474874" ma:contentTypeVersion="17" ma:contentTypeDescription="Create a new document." ma:contentTypeScope="" ma:versionID="ea1d89211c52f45d171bab41a8854cbf">
  <xsd:schema xmlns:xsd="http://www.w3.org/2001/XMLSchema" xmlns:xs="http://www.w3.org/2001/XMLSchema" xmlns:p="http://schemas.microsoft.com/office/2006/metadata/properties" xmlns:ns3="e9de5ed6-c0fd-475a-bdc4-bd4a243fd431" xmlns:ns4="d0fec823-8b99-4943-9745-824209270f59" targetNamespace="http://schemas.microsoft.com/office/2006/metadata/properties" ma:root="true" ma:fieldsID="ea82a36ffaa2065c208ba7c952462d69" ns3:_="" ns4:_="">
    <xsd:import namespace="e9de5ed6-c0fd-475a-bdc4-bd4a243fd431"/>
    <xsd:import namespace="d0fec823-8b99-4943-9745-824209270f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OCR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de5ed6-c0fd-475a-bdc4-bd4a243fd4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ec823-8b99-4943-9745-824209270f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D3DA7E-55D3-4CBD-B4B2-915878AC0F9B}">
  <ds:schemaRefs>
    <ds:schemaRef ds:uri="d0fec823-8b99-4943-9745-824209270f5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9de5ed6-c0fd-475a-bdc4-bd4a243fd43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39FBF7-5877-4652-963A-D170E60F19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1EB2D6-B789-4E9B-A57A-103D83BD4B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de5ed6-c0fd-475a-bdc4-bd4a243fd431"/>
    <ds:schemaRef ds:uri="d0fec823-8b99-4943-9745-824209270f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19031</TotalTime>
  <Words>357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Hep C U Later  Eliminating Hepatitis C in England</vt:lpstr>
      <vt:lpstr>Hepatitis C </vt:lpstr>
      <vt:lpstr>Risk Factors for Hepatitis C </vt:lpstr>
      <vt:lpstr>Did you know anyone in England can get a free at home hepatitis C testing kit?</vt:lpstr>
      <vt:lpstr>Further Resources</vt:lpstr>
      <vt:lpstr>Follow Us/Join Our Mailing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Deanne Burch (RRE) MPFT</dc:creator>
  <cp:lastModifiedBy>Deanne Burch (RRE) MPFT</cp:lastModifiedBy>
  <cp:revision>65</cp:revision>
  <dcterms:modified xsi:type="dcterms:W3CDTF">2024-07-09T14:22:06Z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0x01010007E1097F1E5C894EA4D05FA636474874</vt:lpwstr>
  </property>
</Properties>
</file>